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6" r:id="rId5"/>
    <p:sldId id="274" r:id="rId6"/>
    <p:sldId id="275" r:id="rId7"/>
    <p:sldId id="258" r:id="rId8"/>
    <p:sldId id="259" r:id="rId9"/>
    <p:sldId id="263" r:id="rId10"/>
    <p:sldId id="260" r:id="rId11"/>
    <p:sldId id="262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65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9BA979-94A8-8A48-897D-A9F75E1252B6}" v="626" dt="2025-11-25T20:51:14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/>
    <p:restoredTop sz="94694"/>
  </p:normalViewPr>
  <p:slideViewPr>
    <p:cSldViewPr snapToGrid="0">
      <p:cViewPr varScale="1">
        <p:scale>
          <a:sx n="109" d="100"/>
          <a:sy n="109" d="100"/>
        </p:scale>
        <p:origin x="4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329E20-FEFE-6DE1-D50C-133078B00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7865061-6EC5-ABCD-F7D5-C60F12563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89BBC9-2DF6-0306-8DD5-E7988B978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BA8-78C5-8642-A9E2-D2010584D3C1}" type="datetimeFigureOut">
              <a:rPr lang="pl-PL" smtClean="0"/>
              <a:t>25.11.2025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2254EE-64B1-1159-DCAD-E93A8C3C2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758248-62ED-13A9-F61F-5CC8EDB2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BDD3-F2D6-B742-A643-6ECB04D2E4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686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1C4F51-B281-B081-7B9E-206C4B87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E3C1A88-AC2A-8404-D308-F09AEEB75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670C25-979E-9D8C-8C41-76DB2E604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BA8-78C5-8642-A9E2-D2010584D3C1}" type="datetimeFigureOut">
              <a:rPr lang="pl-PL" smtClean="0"/>
              <a:t>25.11.2025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E01732-1C55-F3C0-84E0-5B0D6A66B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671931-634B-9DB2-B0F3-13D518DFA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BDD3-F2D6-B742-A643-6ECB04D2E4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230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ED41FD8-E1D2-8A1F-CDE6-0B42FA69F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D2D25A6-E8A1-7E17-5DCA-D123A3A8D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797CC9-5BDF-D69E-F1D6-EED942C72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BA8-78C5-8642-A9E2-D2010584D3C1}" type="datetimeFigureOut">
              <a:rPr lang="pl-PL" smtClean="0"/>
              <a:t>25.11.2025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C67F17-99D4-238B-F25D-0651091D8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B0A0BE-F2C8-C3AC-0B22-91A1F542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BDD3-F2D6-B742-A643-6ECB04D2E4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72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5AAD8A-26B1-4720-F403-863948C55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2279D7-3DCE-1AA5-381E-57274CE8B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AFCD79-4DB3-2A16-5B32-A2F5E63C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BA8-78C5-8642-A9E2-D2010584D3C1}" type="datetimeFigureOut">
              <a:rPr lang="pl-PL" smtClean="0"/>
              <a:t>25.11.2025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C5F2B1-FA39-E40D-6630-C35CB245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E52658-9B6A-ABD6-D861-A0EDF2F2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BDD3-F2D6-B742-A643-6ECB04D2E4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796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08F628-0859-5BF2-B14A-9A25FC78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559A11-0DE6-9A8E-DE41-ACB98194D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7A317C-DB55-6A20-69FF-B82DB399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BA8-78C5-8642-A9E2-D2010584D3C1}" type="datetimeFigureOut">
              <a:rPr lang="pl-PL" smtClean="0"/>
              <a:t>25.11.2025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F8F1DA-C5BA-681D-F28B-A937B30C6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865978-100C-0C8F-563D-3914C7A3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BDD3-F2D6-B742-A643-6ECB04D2E4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40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C0A115-6D99-C0F8-E3E3-CC5BA3606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343DD9-F17E-05CF-5F08-5B220994A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33C044E-CC76-D701-3CEB-78CFBDEF7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7B0134D-8176-CE2D-875A-9E5858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BA8-78C5-8642-A9E2-D2010584D3C1}" type="datetimeFigureOut">
              <a:rPr lang="pl-PL" smtClean="0"/>
              <a:t>25.11.2025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A4A69E2-967F-35A2-3A4D-B87F59CD5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906C0A-D879-1864-5F13-646814B9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BDD3-F2D6-B742-A643-6ECB04D2E4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949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F7CC2E-7C9B-6650-C13F-DDD90AA38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A2EDA1D-F8B0-D9E8-DE4A-414D2AD93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960ACF-5B90-68EF-6B87-E4B18A55B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4DFF45C-DB23-53F9-265C-380A62C79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D16EED4-F946-6280-4043-4BBE49D04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F37FC39-7BB5-083C-94AD-7376A8ED5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BA8-78C5-8642-A9E2-D2010584D3C1}" type="datetimeFigureOut">
              <a:rPr lang="pl-PL" smtClean="0"/>
              <a:t>25.11.2025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27B93AB-FE7F-A3F8-59B3-3088D566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9CEFC4A-016F-7B09-B2D9-C8C0E97A2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BDD3-F2D6-B742-A643-6ECB04D2E4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713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5C6B8E-1D0A-7A03-B093-D3BC1825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C16148A-68BE-A7CE-F4E2-CF6FA075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BA8-78C5-8642-A9E2-D2010584D3C1}" type="datetimeFigureOut">
              <a:rPr lang="pl-PL" smtClean="0"/>
              <a:t>25.11.2025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3B8A346-64E8-345C-0A22-E4226C610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07D6870-5A15-E315-5E20-8F4A7A07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BDD3-F2D6-B742-A643-6ECB04D2E4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407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AEBEDF6-BCE7-02A7-1510-5F8B51B8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BA8-78C5-8642-A9E2-D2010584D3C1}" type="datetimeFigureOut">
              <a:rPr lang="pl-PL" smtClean="0"/>
              <a:t>25.11.2025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342E20F-3480-EC0C-D8A8-91507C11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3D334CA-B5C1-CDC8-7824-5A1DC938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BDD3-F2D6-B742-A643-6ECB04D2E4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17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CE79EE-D3CF-0E44-508D-C6D44FBA7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1141E5-0F58-DF63-6D44-7176EDE7C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3B493E2-62E8-FB49-B78D-4C87E935F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27675D5-D76C-DF84-A023-4C49B1A4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BA8-78C5-8642-A9E2-D2010584D3C1}" type="datetimeFigureOut">
              <a:rPr lang="pl-PL" smtClean="0"/>
              <a:t>25.11.2025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D329350-12EE-511C-A09B-C30F67D5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857741E-F677-F5D5-C990-F93F94B5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BDD3-F2D6-B742-A643-6ECB04D2E4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20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02B03-3E0A-868A-F81C-C75DF71D6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553C870-F1BB-61FA-6F03-AF6B12144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BCA4923-C36D-3237-4899-AF7372CA6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1EF6EDE-EF93-318F-FFD8-B17BD4B5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BA8-78C5-8642-A9E2-D2010584D3C1}" type="datetimeFigureOut">
              <a:rPr lang="pl-PL" smtClean="0"/>
              <a:t>25.11.2025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2B1C9A8-B5C2-031E-7842-255FEB85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56BFCAB-AD9C-8400-65D9-B5F93490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BDD3-F2D6-B742-A643-6ECB04D2E4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02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93C2F4A-A9BD-5A49-888C-EC3D2D8F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9ABEE81-B984-3D84-D2EE-135D140F6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20B764-7176-4D47-2FF5-B159E0762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AA0BA8-78C5-8642-A9E2-D2010584D3C1}" type="datetimeFigureOut">
              <a:rPr lang="pl-PL" smtClean="0"/>
              <a:t>25.11.2025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7B4247-96DB-0354-A543-305E5A8DE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7E5253-26BA-9CF5-F130-BDA9D263F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18BDD3-F2D6-B742-A643-6ECB04D2E4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58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9286A81-776C-0510-9C77-EA82B782A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pl-PL" sz="4000">
                <a:solidFill>
                  <a:schemeClr val="tx2"/>
                </a:solidFill>
              </a:rPr>
              <a:t>Zjawisko Rungego, </a:t>
            </a:r>
            <a:br>
              <a:rPr lang="pl-PL" sz="4000">
                <a:solidFill>
                  <a:schemeClr val="tx2"/>
                </a:solidFill>
              </a:rPr>
            </a:br>
            <a:r>
              <a:rPr lang="pl-PL" sz="4000">
                <a:solidFill>
                  <a:schemeClr val="tx2"/>
                </a:solidFill>
              </a:rPr>
              <a:t>czyli o tym jak matematyka wygrywa z intuicją.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936835F-1BDE-F21D-7931-BB8AA1998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0731" y="4615277"/>
            <a:ext cx="5188034" cy="1109675"/>
          </a:xfrm>
        </p:spPr>
        <p:txBody>
          <a:bodyPr>
            <a:noAutofit/>
          </a:bodyPr>
          <a:lstStyle/>
          <a:p>
            <a:r>
              <a:rPr lang="pl-PL" sz="1600" dirty="0">
                <a:solidFill>
                  <a:schemeClr val="tx2"/>
                </a:solidFill>
              </a:rPr>
              <a:t>Klaudia </a:t>
            </a:r>
            <a:r>
              <a:rPr lang="pl-PL" sz="1600" dirty="0" err="1">
                <a:solidFill>
                  <a:schemeClr val="tx2"/>
                </a:solidFill>
              </a:rPr>
              <a:t>Jaszczerska</a:t>
            </a:r>
            <a:r>
              <a:rPr lang="pl-PL" sz="1600" dirty="0">
                <a:solidFill>
                  <a:schemeClr val="tx2"/>
                </a:solidFill>
              </a:rPr>
              <a:t> </a:t>
            </a:r>
          </a:p>
          <a:p>
            <a:r>
              <a:rPr lang="pl-PL" sz="1600" dirty="0">
                <a:solidFill>
                  <a:schemeClr val="tx2"/>
                </a:solidFill>
              </a:rPr>
              <a:t>Uniwersytet Kardynała Stefana Wyszyńskiego</a:t>
            </a:r>
          </a:p>
          <a:p>
            <a:r>
              <a:rPr lang="pl-PL" sz="1600" dirty="0">
                <a:solidFill>
                  <a:schemeClr val="tx2"/>
                </a:solidFill>
              </a:rPr>
              <a:t>w Warszawie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8908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6A58F848-BB56-CE7D-B23D-DA6B5D58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99" y="895875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tx2"/>
                </a:solidFill>
              </a:rPr>
              <a:t>Węzły Czebyszewa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080692F-D5B9-7844-7342-608DB47E18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38272" y="2940694"/>
                <a:ext cx="6915150" cy="2430864"/>
              </a:xfrm>
            </p:spPr>
            <p:txBody>
              <a:bodyPr anchor="t">
                <a:normAutofit/>
              </a:bodyPr>
              <a:lstStyle/>
              <a:p>
                <a:pPr marL="0" indent="0" algn="ctr">
                  <a:buNone/>
                </a:pPr>
                <a:r>
                  <a:rPr lang="pl-PL" sz="2000" dirty="0">
                    <a:solidFill>
                      <a:schemeClr val="tx2"/>
                    </a:solidFill>
                  </a:rPr>
                  <a:t>Węzłami Czebyszewa w przedziale [</a:t>
                </a:r>
                <a:r>
                  <a:rPr lang="pl-PL" sz="2000" dirty="0" err="1">
                    <a:solidFill>
                      <a:schemeClr val="tx2"/>
                    </a:solidFill>
                  </a:rPr>
                  <a:t>a,b</a:t>
                </a:r>
                <a:r>
                  <a:rPr lang="pl-PL" sz="2000" dirty="0">
                    <a:solidFill>
                      <a:schemeClr val="tx2"/>
                    </a:solidFill>
                  </a:rPr>
                  <a:t>] nazywamy liczby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l-PL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l-PL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l-PL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l-PL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pl-PL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l-PL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l-PL" sz="2000" dirty="0">
                    <a:solidFill>
                      <a:schemeClr val="tx2"/>
                    </a:solidFill>
                  </a:rPr>
                  <a:t>, które są przeskalowanymi pierwiastkami wielomianu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pl-PL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000" dirty="0">
                    <a:solidFill>
                      <a:schemeClr val="tx2"/>
                    </a:solidFill>
                  </a:rPr>
                  <a:t> do przedziału [</a:t>
                </a:r>
                <a:r>
                  <a:rPr lang="pl-PL" sz="2000" dirty="0" err="1">
                    <a:solidFill>
                      <a:schemeClr val="tx2"/>
                    </a:solidFill>
                  </a:rPr>
                  <a:t>a,b</a:t>
                </a:r>
                <a:r>
                  <a:rPr lang="pl-PL" sz="2000" dirty="0">
                    <a:solidFill>
                      <a:schemeClr val="tx2"/>
                    </a:solidFill>
                  </a:rPr>
                  <a:t>], czyli 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080692F-D5B9-7844-7342-608DB47E18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8272" y="2940694"/>
                <a:ext cx="6915150" cy="2430864"/>
              </a:xfrm>
              <a:blipFill>
                <a:blip r:embed="rId2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786ED2E3-3A87-7067-F016-A5398AE75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547" y="4211791"/>
            <a:ext cx="5308600" cy="914400"/>
          </a:xfrm>
          <a:prstGeom prst="rect">
            <a:avLst/>
          </a:prstGeom>
          <a:pattFill prst="lg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effectLst>
            <a:outerShdw blurRad="392446" dist="7087" sx="107000" sy="107000" algn="ctr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84440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62DF6C52-FBF9-E0B2-A68D-EF756A269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09" y="3984"/>
            <a:ext cx="11552276" cy="1837349"/>
          </a:xfrm>
        </p:spPr>
        <p:txBody>
          <a:bodyPr anchor="ctr">
            <a:normAutofit/>
          </a:bodyPr>
          <a:lstStyle/>
          <a:p>
            <a:pPr algn="ctr"/>
            <a:r>
              <a:rPr lang="pl-PL" dirty="0">
                <a:solidFill>
                  <a:schemeClr val="tx2"/>
                </a:solidFill>
              </a:rPr>
              <a:t>Przykład 6 węzłów Czebyszewa na przedziale [1,3]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500223B-778A-21D6-57DB-3CF9D61BB4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62310" y="1880370"/>
                <a:ext cx="7351597" cy="1332173"/>
              </a:xfrm>
            </p:spPr>
            <p:txBody>
              <a:bodyPr anchor="t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pl-PL" sz="20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l-PL" sz="20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l-PL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d>
                        <m:dPr>
                          <m:ctrlP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pl-PL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sz="2000" b="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=32</m:t>
                      </m:r>
                      <m:sSup>
                        <m:sSupPr>
                          <m:ctrlP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pl-PL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−48</m:t>
                      </m:r>
                      <m:sSup>
                        <m:sSupPr>
                          <m:ctrlP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l-PL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l-PL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+18</m:t>
                      </m:r>
                      <m:sSup>
                        <m:sSupPr>
                          <m:ctrlP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l-PL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−1==32</m:t>
                      </m:r>
                      <m:sSup>
                        <m:sSupPr>
                          <m:ctrlP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pl-PL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−384</m:t>
                      </m:r>
                      <m:sSup>
                        <m:sSupPr>
                          <m:ctrlP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pl-PL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+1872</m:t>
                      </m:r>
                      <m:sSup>
                        <m:sSupPr>
                          <m:ctrlP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l-PL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−4736</m:t>
                      </m:r>
                      <m:sSup>
                        <m:sSupPr>
                          <m:ctrlP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l-PL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+6546</m:t>
                      </m:r>
                      <m:sSup>
                        <m:sSupPr>
                          <m:ctrlP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l-PL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−4680</m:t>
                      </m:r>
                      <m:r>
                        <a:rPr lang="pl-PL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l-PL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+1351</m:t>
                      </m:r>
                    </m:oMath>
                  </m:oMathPara>
                </a14:m>
                <a:endParaRPr lang="pl-PL" sz="20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pl-PL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500223B-778A-21D6-57DB-3CF9D61BB4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2310" y="1880370"/>
                <a:ext cx="7351597" cy="1332173"/>
              </a:xfrm>
              <a:blipFill>
                <a:blip r:embed="rId2"/>
                <a:stretch>
                  <a:fillRect t="-37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7E9822D0-0170-F5EB-C961-C0BE28135080}"/>
                  </a:ext>
                </a:extLst>
              </p:cNvPr>
              <p:cNvSpPr txBox="1"/>
              <p:nvPr/>
            </p:nvSpPr>
            <p:spPr>
              <a:xfrm>
                <a:off x="2412119" y="3429000"/>
                <a:ext cx="6992470" cy="1419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=2 − 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=2 − 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2 −</m:t>
                              </m:r>
                              <m:rad>
                                <m:radPr>
                                  <m:degHide m:val="on"/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rad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=2−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ad>
                                <m:radPr>
                                  <m:degHide m:val="on"/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rad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ad>
                                <m:radPr>
                                  <m:degHide m:val="on"/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rad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ad>
                                <m:radPr>
                                  <m:degHide m:val="on"/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rad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7E9822D0-0170-F5EB-C961-C0BE28135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119" y="3429000"/>
                <a:ext cx="6992470" cy="1419299"/>
              </a:xfrm>
              <a:prstGeom prst="rect">
                <a:avLst/>
              </a:prstGeom>
              <a:blipFill>
                <a:blip r:embed="rId3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>
            <a:extLst>
              <a:ext uri="{FF2B5EF4-FFF2-40B4-BE49-F238E27FC236}">
                <a16:creationId xmlns:a16="http://schemas.microsoft.com/office/drawing/2014/main" id="{E2D068D7-AFF5-7682-A674-74DB888E4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059" y="5421349"/>
            <a:ext cx="6134100" cy="863600"/>
          </a:xfrm>
          <a:prstGeom prst="rect">
            <a:avLst/>
          </a:prstGeom>
          <a:effectLst>
            <a:outerShdw blurRad="506434" dist="50800" dir="5400000" sx="108233" sy="108233" algn="ctr" rotWithShape="0">
              <a:srgbClr val="000000">
                <a:alpha val="3143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40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5D84509-ABBC-5B14-55F4-D8BD25F8D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613" y="-1944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pl-PL" dirty="0">
                <a:solidFill>
                  <a:schemeClr val="tx2"/>
                </a:solidFill>
              </a:rPr>
              <a:t>Zjawisko </a:t>
            </a:r>
            <a:r>
              <a:rPr lang="pl-PL" dirty="0" err="1">
                <a:solidFill>
                  <a:schemeClr val="tx2"/>
                </a:solidFill>
              </a:rPr>
              <a:t>Rungego</a:t>
            </a:r>
            <a:r>
              <a:rPr lang="pl-PL" dirty="0">
                <a:solidFill>
                  <a:schemeClr val="tx2"/>
                </a:solidFill>
              </a:rPr>
              <a:t> dla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9CF27016-1BC7-C329-7A53-0C4F3DA04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315" y="304521"/>
            <a:ext cx="3407623" cy="135193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82E6B3B-8947-B272-2DA5-324241F5F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007" y="1859254"/>
            <a:ext cx="7291679" cy="444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967CE7-AC01-8E06-A693-149D07D91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73B5A4-C91E-E4D8-2F33-22D895109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69CD39-4477-4E88-6FD7-3D24851E9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25873D5-D8E5-52D8-EC56-FFB356568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613" y="-1944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pl-PL" dirty="0">
                <a:solidFill>
                  <a:schemeClr val="tx2"/>
                </a:solidFill>
              </a:rPr>
              <a:t>Zjawisko </a:t>
            </a:r>
            <a:r>
              <a:rPr lang="pl-PL" dirty="0" err="1">
                <a:solidFill>
                  <a:schemeClr val="tx2"/>
                </a:solidFill>
              </a:rPr>
              <a:t>Rungego</a:t>
            </a:r>
            <a:r>
              <a:rPr lang="pl-PL" dirty="0">
                <a:solidFill>
                  <a:schemeClr val="tx2"/>
                </a:solidFill>
              </a:rPr>
              <a:t> dla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191D4A-CF93-5EE9-06B3-9C94FD78E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9315B99-BC17-F546-29CB-CE529C87B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415360-27A5-2789-79D7-1437CFAFC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1463BCE-7B5E-17B5-2FA1-CA516447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9417C66-CBE9-C5F2-D830-7E998C210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C91F73-4D19-708F-4435-A6DC9200B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184F71-5608-711B-6EEB-2F1BB91C8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FC60D03-19F1-2548-B2E0-4083F9599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59CC83E-5A1B-8C70-F91B-33F5FFBC95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5680FC1-5B4A-8BF6-D638-9090D85B8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8F211DF3-5E5F-655A-5391-A411CF806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315" y="304521"/>
            <a:ext cx="3407623" cy="135193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544B154-605C-850F-6E5F-528B735F5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007" y="1859254"/>
            <a:ext cx="7291679" cy="4445607"/>
          </a:xfrm>
          <a:prstGeom prst="rect">
            <a:avLst/>
          </a:prstGeom>
        </p:spPr>
      </p:pic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C3A5D7CF-A90C-F70D-8C28-572DE00C5A9C}"/>
              </a:ext>
            </a:extLst>
          </p:cNvPr>
          <p:cNvCxnSpPr>
            <a:cxnSpLocks/>
          </p:cNvCxnSpPr>
          <p:nvPr/>
        </p:nvCxnSpPr>
        <p:spPr>
          <a:xfrm>
            <a:off x="8487509" y="5087815"/>
            <a:ext cx="0" cy="8955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trzałka w górę i w dół 2">
            <a:extLst>
              <a:ext uri="{FF2B5EF4-FFF2-40B4-BE49-F238E27FC236}">
                <a16:creationId xmlns:a16="http://schemas.microsoft.com/office/drawing/2014/main" id="{B11617A8-B484-3E2E-2ED2-1B440BAE8418}"/>
              </a:ext>
            </a:extLst>
          </p:cNvPr>
          <p:cNvSpPr/>
          <p:nvPr/>
        </p:nvSpPr>
        <p:spPr>
          <a:xfrm>
            <a:off x="3515742" y="5087815"/>
            <a:ext cx="116058" cy="895526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górę i w dół 6">
            <a:extLst>
              <a:ext uri="{FF2B5EF4-FFF2-40B4-BE49-F238E27FC236}">
                <a16:creationId xmlns:a16="http://schemas.microsoft.com/office/drawing/2014/main" id="{0B699979-CE24-B86B-F2DF-4E3ECB54386A}"/>
              </a:ext>
            </a:extLst>
          </p:cNvPr>
          <p:cNvSpPr/>
          <p:nvPr/>
        </p:nvSpPr>
        <p:spPr>
          <a:xfrm>
            <a:off x="8429480" y="5087815"/>
            <a:ext cx="116058" cy="895526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FBC0EE90-805C-DCF6-FF8C-C2FDBD79DB4F}"/>
                  </a:ext>
                </a:extLst>
              </p:cNvPr>
              <p:cNvSpPr txBox="1"/>
              <p:nvPr/>
            </p:nvSpPr>
            <p:spPr>
              <a:xfrm>
                <a:off x="3525215" y="5166246"/>
                <a:ext cx="3853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pl-PL" b="0" dirty="0"/>
              </a:p>
            </p:txBody>
          </p:sp>
        </mc:Choice>
        <mc:Fallback xmlns="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FBC0EE90-805C-DCF6-FF8C-C2FDBD79D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215" y="5166246"/>
                <a:ext cx="38536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ole tekstowe 22">
                <a:extLst>
                  <a:ext uri="{FF2B5EF4-FFF2-40B4-BE49-F238E27FC236}">
                    <a16:creationId xmlns:a16="http://schemas.microsoft.com/office/drawing/2014/main" id="{612B0805-A1A1-136B-93D3-1528E3B296DB}"/>
                  </a:ext>
                </a:extLst>
              </p:cNvPr>
              <p:cNvSpPr txBox="1"/>
              <p:nvPr/>
            </p:nvSpPr>
            <p:spPr>
              <a:xfrm>
                <a:off x="8438953" y="5166246"/>
                <a:ext cx="3853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pl-PL" b="0" dirty="0"/>
              </a:p>
            </p:txBody>
          </p:sp>
        </mc:Choice>
        <mc:Fallback xmlns="">
          <p:sp>
            <p:nvSpPr>
              <p:cNvPr id="23" name="pole tekstowe 22">
                <a:extLst>
                  <a:ext uri="{FF2B5EF4-FFF2-40B4-BE49-F238E27FC236}">
                    <a16:creationId xmlns:a16="http://schemas.microsoft.com/office/drawing/2014/main" id="{612B0805-A1A1-136B-93D3-1528E3B29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953" y="5166246"/>
                <a:ext cx="38536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088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477E51-D86C-2FF6-378D-90970E200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6C097D-7E62-85AB-AE03-3716FCFF1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CB0DD7-E791-7FFE-C8F8-EB9A25DCB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373846D-C551-63E2-00D2-7F3EB5FFA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613" y="-1944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pl-PL" dirty="0">
                <a:solidFill>
                  <a:schemeClr val="tx2"/>
                </a:solidFill>
              </a:rPr>
              <a:t>Zjawisko </a:t>
            </a:r>
            <a:r>
              <a:rPr lang="pl-PL" dirty="0" err="1">
                <a:solidFill>
                  <a:schemeClr val="tx2"/>
                </a:solidFill>
              </a:rPr>
              <a:t>Rungego</a:t>
            </a:r>
            <a:r>
              <a:rPr lang="pl-PL" dirty="0">
                <a:solidFill>
                  <a:schemeClr val="tx2"/>
                </a:solidFill>
              </a:rPr>
              <a:t> – węzły równoodległe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D0A507-7DC8-EA19-F577-DC9ED469E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BB735DD-F691-5E85-08A9-EE5008888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8E941D-3E12-B2D2-5FFE-4AD043E0E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28FCD32-C317-B620-C0BC-C499F5B61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DE5CC70-E4E6-1A61-69C8-C43D6A99A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678B7A-F927-848B-65FA-9FC242308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50B791-73CF-DCB7-68FC-7D304AC42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7EE4467-B391-6393-E731-7E19E8194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223A617-17BB-9BE3-3130-572B0C747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F2B8BFB-0207-3167-7082-1740256AB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id="{2B1C9689-6CBD-7A72-1D9E-E016DA7FE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33" y="1535485"/>
            <a:ext cx="5719255" cy="387956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30681DA-B63D-374E-7A33-398F806CF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839" y="1560089"/>
            <a:ext cx="5634628" cy="38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7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AE0B1ED-0AF0-9811-A360-95BCC9DBD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-233425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pl-PL" dirty="0">
                <a:solidFill>
                  <a:schemeClr val="tx2"/>
                </a:solidFill>
              </a:rPr>
              <a:t>Zjawisko </a:t>
            </a:r>
            <a:r>
              <a:rPr lang="pl-PL" dirty="0" err="1">
                <a:solidFill>
                  <a:schemeClr val="tx2"/>
                </a:solidFill>
              </a:rPr>
              <a:t>Rungego</a:t>
            </a:r>
            <a:r>
              <a:rPr lang="pl-PL" dirty="0">
                <a:solidFill>
                  <a:schemeClr val="tx2"/>
                </a:solidFill>
              </a:rPr>
              <a:t> – węzły Czebyszewa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21FF025C-AC60-7074-B5CE-5F517AD1B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964" y="1498610"/>
            <a:ext cx="7499766" cy="495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0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490B65-AABA-4992-E05E-5B512C4F7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8751D3B-2175-27EB-56FE-1AB284EB1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50FE0C-2468-877B-E813-05C821394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D90CC28-6D1C-BCD5-9806-12A38B101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132" y="-55930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pl-PL" dirty="0">
                <a:solidFill>
                  <a:schemeClr val="tx2"/>
                </a:solidFill>
              </a:rPr>
              <a:t>Zjawisko </a:t>
            </a:r>
            <a:r>
              <a:rPr lang="pl-PL" dirty="0" err="1">
                <a:solidFill>
                  <a:schemeClr val="tx2"/>
                </a:solidFill>
              </a:rPr>
              <a:t>Rungego</a:t>
            </a:r>
            <a:r>
              <a:rPr lang="pl-PL" dirty="0">
                <a:solidFill>
                  <a:schemeClr val="tx2"/>
                </a:solidFill>
              </a:rPr>
              <a:t> – węzły Czebyszewa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A96373-F24A-EB25-8C23-80A44307B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EFF2E67-5711-F9B6-D7FF-503D19C61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9EC4C2-7067-1AC3-C727-32C29D61D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0B58A15-8E82-AF0B-D3D6-406FCA148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62126D-188C-79A1-FB79-D4315EED5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605FFA-72DC-0A9D-5F11-80041C252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EA7395D-227B-E81C-99A5-1269319A2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A253DCB-D4EC-2CAB-2788-B5A01BB2B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C367FC-90D2-7D44-6565-51A657592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3E72EF-BBD0-D798-2FBA-6C5161051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id="{5DA397A4-0661-E80B-767E-CDF84EDFA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3" y="1573721"/>
            <a:ext cx="6054787" cy="399804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367705D-8ECC-F904-26CC-B3C0C4863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906" y="1573721"/>
            <a:ext cx="5991881" cy="399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F247D12-9A34-6DD1-B8BF-5556FCEE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79" y="1441113"/>
            <a:ext cx="3855720" cy="437197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Podsumowanie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BECA758-B9B2-C68C-5442-4A9CC4EFE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811" y="-1"/>
            <a:ext cx="5060303" cy="344786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7AC696D-2822-74DB-E61D-676F84614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907" y="3396870"/>
            <a:ext cx="5187198" cy="346112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C20D0BF-767F-5A7B-66FB-AB23D793CB04}"/>
              </a:ext>
            </a:extLst>
          </p:cNvPr>
          <p:cNvSpPr txBox="1"/>
          <p:nvPr/>
        </p:nvSpPr>
        <p:spPr>
          <a:xfrm>
            <a:off x="10165632" y="139506"/>
            <a:ext cx="212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węzły równoodległe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A4E0AEF-0C4E-EE79-9A83-07879853B591}"/>
              </a:ext>
            </a:extLst>
          </p:cNvPr>
          <p:cNvSpPr txBox="1"/>
          <p:nvPr/>
        </p:nvSpPr>
        <p:spPr>
          <a:xfrm>
            <a:off x="4887296" y="6433918"/>
            <a:ext cx="200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węzły Czebyszewa</a:t>
            </a:r>
          </a:p>
        </p:txBody>
      </p:sp>
      <p:cxnSp>
        <p:nvCxnSpPr>
          <p:cNvPr id="11" name="Łącznik łamany 10">
            <a:extLst>
              <a:ext uri="{FF2B5EF4-FFF2-40B4-BE49-F238E27FC236}">
                <a16:creationId xmlns:a16="http://schemas.microsoft.com/office/drawing/2014/main" id="{0A641573-34B2-C9CB-A13A-FBFCE40B12DC}"/>
              </a:ext>
            </a:extLst>
          </p:cNvPr>
          <p:cNvCxnSpPr>
            <a:cxnSpLocks/>
            <a:stCxn id="6" idx="2"/>
          </p:cNvCxnSpPr>
          <p:nvPr/>
        </p:nvCxnSpPr>
        <p:spPr>
          <a:xfrm rot="5400000">
            <a:off x="10639900" y="278394"/>
            <a:ext cx="359266" cy="82015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Łącznik łamany 20">
            <a:extLst>
              <a:ext uri="{FF2B5EF4-FFF2-40B4-BE49-F238E27FC236}">
                <a16:creationId xmlns:a16="http://schemas.microsoft.com/office/drawing/2014/main" id="{B7C62C91-C245-F79F-D71C-A79A206C4D04}"/>
              </a:ext>
            </a:extLst>
          </p:cNvPr>
          <p:cNvCxnSpPr>
            <a:cxnSpLocks/>
            <a:stCxn id="7" idx="0"/>
          </p:cNvCxnSpPr>
          <p:nvPr/>
        </p:nvCxnSpPr>
        <p:spPr>
          <a:xfrm rot="5400000" flipH="1" flipV="1">
            <a:off x="6133570" y="5673168"/>
            <a:ext cx="517989" cy="100351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224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6CA20E3-AB72-C3CA-3B04-33307984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731" y="1542402"/>
            <a:ext cx="5186842" cy="10156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>
                <a:solidFill>
                  <a:schemeClr val="tx2"/>
                </a:solidFill>
              </a:rPr>
              <a:t>Bibliografia</a:t>
            </a:r>
            <a:r>
              <a:rPr lang="en-US" sz="5200" dirty="0">
                <a:solidFill>
                  <a:schemeClr val="tx2"/>
                </a:solidFill>
              </a:rPr>
              <a:t>:</a:t>
            </a:r>
            <a:endParaRPr lang="en-US" sz="5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2352C3C-89A9-31CD-FD3D-CC4312BA1B7C}"/>
              </a:ext>
            </a:extLst>
          </p:cNvPr>
          <p:cNvSpPr txBox="1"/>
          <p:nvPr/>
        </p:nvSpPr>
        <p:spPr>
          <a:xfrm>
            <a:off x="3502731" y="2870670"/>
            <a:ext cx="55674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/>
                </a:solidFill>
              </a:rPr>
              <a:t>Klaudia </a:t>
            </a:r>
            <a:r>
              <a:rPr lang="pl-PL" sz="1800" dirty="0" err="1">
                <a:solidFill>
                  <a:schemeClr val="tx2"/>
                </a:solidFill>
              </a:rPr>
              <a:t>Jaszczerska</a:t>
            </a:r>
            <a:r>
              <a:rPr lang="pl-PL" sz="1800" dirty="0">
                <a:solidFill>
                  <a:schemeClr val="tx2"/>
                </a:solidFill>
              </a:rPr>
              <a:t> „Interpolacja Wielomianowa” praca licencjacka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/>
                </a:solidFill>
              </a:rPr>
              <a:t>David </a:t>
            </a:r>
            <a:r>
              <a:rPr lang="pl-PL" sz="1800" dirty="0" err="1">
                <a:solidFill>
                  <a:schemeClr val="tx2"/>
                </a:solidFill>
              </a:rPr>
              <a:t>Kincaid</a:t>
            </a:r>
            <a:r>
              <a:rPr lang="pl-PL" sz="1800" dirty="0">
                <a:solidFill>
                  <a:schemeClr val="tx2"/>
                </a:solidFill>
              </a:rPr>
              <a:t> i </a:t>
            </a:r>
            <a:r>
              <a:rPr lang="pl-PL" sz="1800" dirty="0" err="1">
                <a:solidFill>
                  <a:schemeClr val="tx2"/>
                </a:solidFill>
              </a:rPr>
              <a:t>Ward</a:t>
            </a:r>
            <a:r>
              <a:rPr lang="pl-PL" sz="1800" dirty="0">
                <a:solidFill>
                  <a:schemeClr val="tx2"/>
                </a:solidFill>
              </a:rPr>
              <a:t> Cheney. Analiza numeryczna. Wydawnictwo Naukowo-Techniczne, Warszawa, 2006.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/>
                </a:solidFill>
              </a:rPr>
              <a:t>Janina i Michał Jankowscy. </a:t>
            </a:r>
            <a:r>
              <a:rPr lang="pl-PL" sz="1800" dirty="0" err="1">
                <a:solidFill>
                  <a:schemeClr val="tx2"/>
                </a:solidFill>
              </a:rPr>
              <a:t>Przedgląd</a:t>
            </a:r>
            <a:r>
              <a:rPr lang="pl-PL" sz="1800" dirty="0">
                <a:solidFill>
                  <a:schemeClr val="tx2"/>
                </a:solidFill>
              </a:rPr>
              <a:t> metod i algorytmów numerycznych, </a:t>
            </a:r>
            <a:r>
              <a:rPr lang="pl-PL" sz="1800" dirty="0" err="1">
                <a:solidFill>
                  <a:schemeClr val="tx2"/>
                </a:solidFill>
              </a:rPr>
              <a:t>volume</a:t>
            </a:r>
            <a:r>
              <a:rPr lang="pl-PL" sz="1800" dirty="0">
                <a:solidFill>
                  <a:schemeClr val="tx2"/>
                </a:solidFill>
              </a:rPr>
              <a:t> 1. Wydawnictwa Naukowo-Techniczne, 1981.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/>
                </a:solidFill>
              </a:rPr>
              <a:t>dr hab. Szymon Wąsowicz, Tajniki interpolacji, część 7 i 9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2386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946CF78-A32B-7DA2-B48E-3CD6B9325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496" y="3195050"/>
            <a:ext cx="5754696" cy="767201"/>
          </a:xfrm>
        </p:spPr>
        <p:txBody>
          <a:bodyPr anchor="b">
            <a:normAutofit/>
          </a:bodyPr>
          <a:lstStyle/>
          <a:p>
            <a:pPr algn="ctr"/>
            <a:r>
              <a:rPr lang="pl-PL" dirty="0">
                <a:solidFill>
                  <a:schemeClr val="tx2"/>
                </a:solidFill>
              </a:rPr>
              <a:t>Dziękuję za uwagę </a:t>
            </a:r>
            <a:r>
              <a:rPr lang="pl-PL" dirty="0">
                <a:solidFill>
                  <a:schemeClr val="tx2"/>
                </a:solidFill>
                <a:sym typeface="Wingdings" pitchFamily="2" charset="2"/>
              </a:rPr>
              <a:t></a:t>
            </a:r>
            <a:endParaRPr lang="pl-PL" dirty="0">
              <a:solidFill>
                <a:schemeClr val="tx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3921CD-DDE5-4B57-8FDF-B37ADE4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219" y="3985"/>
            <a:ext cx="9747620" cy="6858000"/>
            <a:chOff x="1318434" y="36937"/>
            <a:chExt cx="9747620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CBEDF6-7B5F-471F-AF99-301A23748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43DB10-4F84-47C2-8170-CB9EED866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F35C7A0-1526-4D97-BCD8-91B3576E3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09574A-38B7-43A8-A925-1FB54C6B1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A3AAA50-DE22-4E5D-9064-A37786C59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24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F7B043D-9F03-9640-9783-D40BCFD6B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379"/>
          <a:stretch>
            <a:fillRect/>
          </a:stretch>
        </p:blipFill>
        <p:spPr>
          <a:xfrm>
            <a:off x="1020597" y="216802"/>
            <a:ext cx="10150806" cy="262597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Obraz 5">
            <a:extLst>
              <a:ext uri="{FF2B5EF4-FFF2-40B4-BE49-F238E27FC236}">
                <a16:creationId xmlns:a16="http://schemas.microsoft.com/office/drawing/2014/main" id="{BA9E756D-CE17-93FC-1AFC-46CFE3E92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333" y="3009901"/>
            <a:ext cx="70993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59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61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6" name="Group 63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77" name="Freeform: Shape 64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65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66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67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69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82" name="Freeform: Shape 70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BE4212AE-67FA-A0D6-FFDA-A86F7B9C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65" y="387860"/>
            <a:ext cx="9295931" cy="16100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Interpolacja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wielomianowa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Lagrange’a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7B83C3D5-C457-B008-730E-232B9613DCB7}"/>
                  </a:ext>
                </a:extLst>
              </p:cNvPr>
              <p:cNvSpPr txBox="1"/>
              <p:nvPr/>
            </p:nvSpPr>
            <p:spPr>
              <a:xfrm>
                <a:off x="1280418" y="4708474"/>
                <a:ext cx="3600465" cy="648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3600" dirty="0"/>
                  <a:t>F(x)=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l-PL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l-PL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l-PL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pl-PL" sz="3600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7B83C3D5-C457-B008-730E-232B9613D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418" y="4708474"/>
                <a:ext cx="3600465" cy="648704"/>
              </a:xfrm>
              <a:prstGeom prst="rect">
                <a:avLst/>
              </a:prstGeom>
              <a:blipFill>
                <a:blip r:embed="rId2"/>
                <a:stretch>
                  <a:fillRect l="-4912" t="-136538" b="-20961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4EF44AFF-0D97-751C-E741-818B589ADD65}"/>
                  </a:ext>
                </a:extLst>
              </p:cNvPr>
              <p:cNvSpPr txBox="1"/>
              <p:nvPr/>
            </p:nvSpPr>
            <p:spPr>
              <a:xfrm>
                <a:off x="1549316" y="2857818"/>
                <a:ext cx="3025187" cy="1142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=0, </m:t>
                          </m:r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l-P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pl-P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4EF44AFF-0D97-751C-E741-818B589AD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316" y="2857818"/>
                <a:ext cx="3025187" cy="1142364"/>
              </a:xfrm>
              <a:prstGeom prst="rect">
                <a:avLst/>
              </a:prstGeom>
              <a:blipFill>
                <a:blip r:embed="rId3"/>
                <a:stretch>
                  <a:fillRect t="-104444" b="-1555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az 5">
            <a:extLst>
              <a:ext uri="{FF2B5EF4-FFF2-40B4-BE49-F238E27FC236}">
                <a16:creationId xmlns:a16="http://schemas.microsoft.com/office/drawing/2014/main" id="{E475FD49-1284-4633-D662-A1139C797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626" y="2060229"/>
            <a:ext cx="4095139" cy="369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BAFC55F-0741-32C3-23C6-49E63865F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82" y="2684584"/>
            <a:ext cx="3658053" cy="25870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Prosty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przykład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interpolacji</a:t>
            </a: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Lagrange’a</a:t>
            </a:r>
            <a:endParaRPr lang="en-US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49325F0-5980-C080-6298-9A224DC328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64" r="6488"/>
          <a:stretch/>
        </p:blipFill>
        <p:spPr>
          <a:xfrm>
            <a:off x="6144209" y="534325"/>
            <a:ext cx="6047790" cy="5796138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3859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F5CABD0-23B5-F3B6-AB6A-566252F58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-11313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pl-PL" dirty="0">
                <a:solidFill>
                  <a:schemeClr val="tx2"/>
                </a:solidFill>
              </a:rPr>
              <a:t>Błąd interpolacji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7BD0FB-9627-3010-86C3-535329B45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875692"/>
            <a:ext cx="9833548" cy="3709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tx2"/>
                </a:solidFill>
              </a:rPr>
              <a:t>Błędem interpolacji na zbiorze B nazywamy wartość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B14849F4-F11E-9157-9FB7-77AA9FDFE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134" y="1780108"/>
            <a:ext cx="1894063" cy="67404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B141257-DB58-154C-48A7-13967092B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827" y="2649529"/>
            <a:ext cx="7156100" cy="3941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A98AA9C0-669B-1E9F-CD03-239CBEE930F5}"/>
                  </a:ext>
                </a:extLst>
              </p:cNvPr>
              <p:cNvSpPr txBox="1"/>
              <p:nvPr/>
            </p:nvSpPr>
            <p:spPr>
              <a:xfrm>
                <a:off x="1179073" y="2386169"/>
                <a:ext cx="25255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0" dirty="0"/>
                  <a:t>Gdzie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b="0" dirty="0"/>
                  <a:t> jest resztą interpolacyjną postaci:</a:t>
                </a:r>
              </a:p>
              <a:p>
                <a:r>
                  <a:rPr lang="pl-PL" b="0" dirty="0"/>
                  <a:t>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l-P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pl-PL" b="0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A98AA9C0-669B-1E9F-CD03-239CBEE93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073" y="2386169"/>
                <a:ext cx="2525572" cy="1200329"/>
              </a:xfrm>
              <a:prstGeom prst="rect">
                <a:avLst/>
              </a:prstGeom>
              <a:blipFill>
                <a:blip r:embed="rId4"/>
                <a:stretch>
                  <a:fillRect l="-2000" t="-208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05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8FA4C8-9E40-ED13-A5F9-30412D0AF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EFA7F9-B434-0C7E-6FC6-E04398313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2AA55-641B-40A2-6B1F-20CC191D3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58CFC0-62B0-29E5-992A-E1F8CC3A4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-11313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pl-PL" dirty="0">
                <a:solidFill>
                  <a:schemeClr val="tx2"/>
                </a:solidFill>
              </a:rPr>
              <a:t>Błąd interpolacji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EB3AA5-ADF8-83B1-2DCE-C0304942B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8B92469-2B5F-048D-3FDA-090000497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7FE071-6C1A-DB3E-F5C5-1326A8A11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521D8-1913-826C-A472-8357FB431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567F09D-282E-40FC-146D-28C348835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30CF7D-5B57-EB5D-F254-1E36D68FA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875692"/>
            <a:ext cx="9833548" cy="3709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tx2"/>
                </a:solidFill>
              </a:rPr>
              <a:t>Błędem interpolacji na zbiorze B nazywamy wartość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8A537A-2C2D-01FE-A171-E4212FC2F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B67BD97-6A3B-3046-1BFC-7B78E4CD7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28A567D-9C7F-140F-7805-85112B0C1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072C59-1267-7449-7133-37428E9C5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19C0250-36AC-3EA5-3AE4-5ECD9E8BF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1A0702EC-EB77-31B0-53A2-56B5BA55D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134" y="1780108"/>
            <a:ext cx="1894063" cy="67404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53766AB-5E7E-88AF-8F45-3E1F32FE2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827" y="2649529"/>
            <a:ext cx="7156100" cy="3941919"/>
          </a:xfrm>
          <a:prstGeom prst="rect">
            <a:avLst/>
          </a:prstGeom>
        </p:spPr>
      </p:pic>
      <p:sp>
        <p:nvSpPr>
          <p:cNvPr id="6" name="Strzałka w górę i w dół 5">
            <a:extLst>
              <a:ext uri="{FF2B5EF4-FFF2-40B4-BE49-F238E27FC236}">
                <a16:creationId xmlns:a16="http://schemas.microsoft.com/office/drawing/2014/main" id="{933274C3-6AA4-AEA5-BE28-2D0F6C7059D1}"/>
              </a:ext>
            </a:extLst>
          </p:cNvPr>
          <p:cNvSpPr/>
          <p:nvPr/>
        </p:nvSpPr>
        <p:spPr>
          <a:xfrm>
            <a:off x="7385538" y="2848708"/>
            <a:ext cx="140677" cy="1008184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50853258-687B-FCE6-C72B-0CED196E07AC}"/>
                  </a:ext>
                </a:extLst>
              </p:cNvPr>
              <p:cNvSpPr txBox="1"/>
              <p:nvPr/>
            </p:nvSpPr>
            <p:spPr>
              <a:xfrm>
                <a:off x="7434877" y="3198838"/>
                <a:ext cx="4100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pl-PL" b="0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50853258-687B-FCE6-C72B-0CED196E0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877" y="3198838"/>
                <a:ext cx="41004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4B06C1F0-F807-02A0-4C91-A41271BCCF5A}"/>
                  </a:ext>
                </a:extLst>
              </p:cNvPr>
              <p:cNvSpPr txBox="1"/>
              <p:nvPr/>
            </p:nvSpPr>
            <p:spPr>
              <a:xfrm>
                <a:off x="1178921" y="2456945"/>
                <a:ext cx="26323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0" dirty="0"/>
                  <a:t>Gdzie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b="0" dirty="0"/>
                  <a:t> jest resztą interpolacyjną postaci:</a:t>
                </a:r>
              </a:p>
              <a:p>
                <a:r>
                  <a:rPr lang="pl-PL" b="0" dirty="0"/>
                  <a:t>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l-P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pl-PL" b="0" dirty="0"/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4B06C1F0-F807-02A0-4C91-A41271BCC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921" y="2456945"/>
                <a:ext cx="2632364" cy="923330"/>
              </a:xfrm>
              <a:prstGeom prst="rect">
                <a:avLst/>
              </a:prstGeom>
              <a:blipFill>
                <a:blip r:embed="rId5"/>
                <a:stretch>
                  <a:fillRect l="-1923" t="-2703" b="-405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71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F9FC7CB-5A08-036F-2BE3-11E3C692E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252" y="1154789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tx2"/>
                </a:solidFill>
              </a:rPr>
              <a:t>Węzły równoodległe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AutoShape 2" descr="Wygenerowany obraz">
            <a:extLst>
              <a:ext uri="{FF2B5EF4-FFF2-40B4-BE49-F238E27FC236}">
                <a16:creationId xmlns:a16="http://schemas.microsoft.com/office/drawing/2014/main" id="{93B47038-B54C-018B-2754-0EA446CFAC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Wygenerowany obraz">
            <a:extLst>
              <a:ext uri="{FF2B5EF4-FFF2-40B4-BE49-F238E27FC236}">
                <a16:creationId xmlns:a16="http://schemas.microsoft.com/office/drawing/2014/main" id="{19EF3967-9CEE-B9F1-37D3-BDDA5638D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428999"/>
            <a:ext cx="1312985" cy="131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 descr="Obraz zawierający czarne, zrzut ekranu, czarne i białe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98BCC8E8-8858-7456-3C46-742E36DE7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0" y="986745"/>
            <a:ext cx="6502400" cy="65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BF7EE2A-D62E-5452-1197-C8B5E0C7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8355" y="132111"/>
            <a:ext cx="10684151" cy="10568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Wielomiany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Czebyszewa</a:t>
            </a:r>
            <a:endParaRPr lang="en-US" sz="5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Obraz 5">
            <a:extLst>
              <a:ext uri="{FF2B5EF4-FFF2-40B4-BE49-F238E27FC236}">
                <a16:creationId xmlns:a16="http://schemas.microsoft.com/office/drawing/2014/main" id="{7D95B2AF-DCA8-7C8B-AB6F-2EC28F1B2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77" y="1764231"/>
            <a:ext cx="5352470" cy="122731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FB4CD72-0FC1-DD17-D49F-E429F24F4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636" y="3578262"/>
            <a:ext cx="4143546" cy="25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FA21E45-A73C-3800-4347-5634BD00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9157" y="-282499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pl-PL" dirty="0">
                <a:solidFill>
                  <a:schemeClr val="tx2"/>
                </a:solidFill>
              </a:rPr>
              <a:t>Własności wielomianów Czebyszewa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3D57FB73-0B3F-85DC-BA6F-309D13D46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00" y="1491981"/>
            <a:ext cx="11162162" cy="465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374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308</Words>
  <Application>Microsoft Macintosh PowerPoint</Application>
  <PresentationFormat>Panoramiczny</PresentationFormat>
  <Paragraphs>42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Cambria Math</vt:lpstr>
      <vt:lpstr>Wingdings</vt:lpstr>
      <vt:lpstr>Motyw pakietu Office</vt:lpstr>
      <vt:lpstr>Zjawisko Rungego,  czyli o tym jak matematyka wygrywa z intuicją.</vt:lpstr>
      <vt:lpstr>Prezentacja programu PowerPoint</vt:lpstr>
      <vt:lpstr>Interpolacja wielomianowa Lagrange’a</vt:lpstr>
      <vt:lpstr>Prosty przykład interpolacji Lagrange’a</vt:lpstr>
      <vt:lpstr>Błąd interpolacji</vt:lpstr>
      <vt:lpstr>Błąd interpolacji</vt:lpstr>
      <vt:lpstr>Węzły równoodległe</vt:lpstr>
      <vt:lpstr>Wielomiany Czebyszewa</vt:lpstr>
      <vt:lpstr>Własności wielomianów Czebyszewa</vt:lpstr>
      <vt:lpstr>Węzły Czebyszewa</vt:lpstr>
      <vt:lpstr>Przykład 6 węzłów Czebyszewa na przedziale [1,3]</vt:lpstr>
      <vt:lpstr>Zjawisko Rungego dla </vt:lpstr>
      <vt:lpstr>Zjawisko Rungego dla </vt:lpstr>
      <vt:lpstr>Zjawisko Rungego – węzły równoodległe</vt:lpstr>
      <vt:lpstr>Zjawisko Rungego – węzły Czebyszewa</vt:lpstr>
      <vt:lpstr>Zjawisko Rungego – węzły Czebyszewa</vt:lpstr>
      <vt:lpstr>Podsumowanie</vt:lpstr>
      <vt:lpstr>Bibliografia:</vt:lpstr>
      <vt:lpstr>Dziękuję za uwagę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Klaudia Jaszczerska</dc:creator>
  <cp:lastModifiedBy>Klaudia Jaszczerska</cp:lastModifiedBy>
  <cp:revision>2</cp:revision>
  <dcterms:created xsi:type="dcterms:W3CDTF">2025-11-23T18:15:30Z</dcterms:created>
  <dcterms:modified xsi:type="dcterms:W3CDTF">2025-11-25T20:52:19Z</dcterms:modified>
</cp:coreProperties>
</file>